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notesSlides/notesSlide14.xml" ContentType="application/vnd.openxmlformats-officedocument.presentationml.notesSlide+xml"/>
  <Override PartName="/ppt/charts/chart13.xml" ContentType="application/vnd.openxmlformats-officedocument.drawingml.chart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ppt/notesSlides/notesSlide16.xml" ContentType="application/vnd.openxmlformats-officedocument.presentationml.notesSlide+xml"/>
  <Override PartName="/ppt/charts/chart15.xml" ContentType="application/vnd.openxmlformats-officedocument.drawingml.chart+xml"/>
  <Override PartName="/ppt/notesSlides/notesSlide17.xml" ContentType="application/vnd.openxmlformats-officedocument.presentationml.notesSlide+xml"/>
  <Override PartName="/ppt/charts/chart16.xml" ContentType="application/vnd.openxmlformats-officedocument.drawingml.chart+xml"/>
  <Override PartName="/ppt/notesSlides/notesSlide18.xml" ContentType="application/vnd.openxmlformats-officedocument.presentationml.notesSlide+xml"/>
  <Override PartName="/ppt/charts/chart17.xml" ContentType="application/vnd.openxmlformats-officedocument.drawingml.chart+xml"/>
  <Override PartName="/ppt/notesSlides/notesSlide19.xml" ContentType="application/vnd.openxmlformats-officedocument.presentationml.notesSlide+xml"/>
  <Override PartName="/ppt/charts/chart18.xml" ContentType="application/vnd.openxmlformats-officedocument.drawingml.chart+xml"/>
  <Override PartName="/ppt/notesSlides/notesSlide20.xml" ContentType="application/vnd.openxmlformats-officedocument.presentationml.notesSlide+xml"/>
  <Override PartName="/ppt/charts/chart19.xml" ContentType="application/vnd.openxmlformats-officedocument.drawingml.chart+xml"/>
  <Override PartName="/ppt/drawings/drawing2.xml" ContentType="application/vnd.openxmlformats-officedocument.drawingml.chartshapes+xml"/>
  <Override PartName="/ppt/notesSlides/notesSlide21.xml" ContentType="application/vnd.openxmlformats-officedocument.presentationml.notesSlide+xml"/>
  <Override PartName="/ppt/charts/chart20.xml" ContentType="application/vnd.openxmlformats-officedocument.drawingml.chart+xml"/>
  <Override PartName="/ppt/notesSlides/notesSlide22.xml" ContentType="application/vnd.openxmlformats-officedocument.presentationml.notesSlide+xml"/>
  <Override PartName="/ppt/charts/chart21.xml" ContentType="application/vnd.openxmlformats-officedocument.drawingml.chart+xml"/>
  <Override PartName="/ppt/notesSlides/notesSlide23.xml" ContentType="application/vnd.openxmlformats-officedocument.presentationml.notesSlide+xml"/>
  <Override PartName="/ppt/charts/chart22.xml" ContentType="application/vnd.openxmlformats-officedocument.drawingml.chart+xml"/>
  <Override PartName="/ppt/drawings/drawing3.xml" ContentType="application/vnd.openxmlformats-officedocument.drawingml.chartshapes+xml"/>
  <Override PartName="/ppt/notesSlides/notesSlide24.xml" ContentType="application/vnd.openxmlformats-officedocument.presentationml.notesSlide+xml"/>
  <Override PartName="/ppt/charts/chart23.xml" ContentType="application/vnd.openxmlformats-officedocument.drawingml.chart+xml"/>
  <Override PartName="/ppt/drawings/drawing4.xml" ContentType="application/vnd.openxmlformats-officedocument.drawingml.chartshapes+xml"/>
  <Override PartName="/ppt/notesSlides/notesSlide25.xml" ContentType="application/vnd.openxmlformats-officedocument.presentationml.notesSlide+xml"/>
  <Override PartName="/ppt/charts/chart24.xml" ContentType="application/vnd.openxmlformats-officedocument.drawingml.chart+xml"/>
  <Override PartName="/ppt/notesSlides/notesSlide26.xml" ContentType="application/vnd.openxmlformats-officedocument.presentationml.notesSlide+xml"/>
  <Override PartName="/ppt/charts/chart25.xml" ContentType="application/vnd.openxmlformats-officedocument.drawingml.chart+xml"/>
  <Override PartName="/ppt/notesSlides/notesSlide27.xml" ContentType="application/vnd.openxmlformats-officedocument.presentationml.notesSlide+xml"/>
  <Override PartName="/ppt/charts/chart2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44" r:id="rId1"/>
  </p:sldMasterIdLst>
  <p:notesMasterIdLst>
    <p:notesMasterId r:id="rId29"/>
  </p:notesMasterIdLst>
  <p:sldIdLst>
    <p:sldId id="283" r:id="rId2"/>
    <p:sldId id="259" r:id="rId3"/>
    <p:sldId id="270" r:id="rId4"/>
    <p:sldId id="257" r:id="rId5"/>
    <p:sldId id="267" r:id="rId6"/>
    <p:sldId id="280" r:id="rId7"/>
    <p:sldId id="281" r:id="rId8"/>
    <p:sldId id="282" r:id="rId9"/>
    <p:sldId id="263" r:id="rId10"/>
    <p:sldId id="258" r:id="rId11"/>
    <p:sldId id="260" r:id="rId12"/>
    <p:sldId id="264" r:id="rId13"/>
    <p:sldId id="266" r:id="rId14"/>
    <p:sldId id="268" r:id="rId15"/>
    <p:sldId id="279" r:id="rId16"/>
    <p:sldId id="265" r:id="rId17"/>
    <p:sldId id="262" r:id="rId18"/>
    <p:sldId id="261" r:id="rId19"/>
    <p:sldId id="271" r:id="rId20"/>
    <p:sldId id="272" r:id="rId21"/>
    <p:sldId id="278" r:id="rId22"/>
    <p:sldId id="277" r:id="rId23"/>
    <p:sldId id="276" r:id="rId24"/>
    <p:sldId id="275" r:id="rId25"/>
    <p:sldId id="274" r:id="rId26"/>
    <p:sldId id="273" r:id="rId27"/>
    <p:sldId id="284" r:id="rId28"/>
  </p:sldIdLst>
  <p:sldSz cx="9144000" cy="6858000" type="screen4x3"/>
  <p:notesSz cx="6858000" cy="9144000"/>
  <p:embeddedFontLst>
    <p:embeddedFont>
      <p:font typeface="Wingdings 3" pitchFamily="18" charset="2"/>
      <p:regular r:id="rId30"/>
    </p:embeddedFont>
    <p:embeddedFont>
      <p:font typeface="Lucida Sans Unicode" pitchFamily="34" charset="0"/>
      <p:regular r:id="rId31"/>
    </p:embeddedFont>
    <p:embeddedFont>
      <p:font typeface="Calibri" pitchFamily="34" charset="0"/>
      <p:regular r:id="rId32"/>
      <p:bold r:id="rId33"/>
      <p:italic r:id="rId34"/>
      <p:boldItalic r:id="rId35"/>
    </p:embeddedFont>
    <p:embeddedFont>
      <p:font typeface="Wingdings 2" pitchFamily="18" charset="2"/>
      <p:regular r:id="rId36"/>
    </p:embeddedFont>
    <p:embeddedFont>
      <p:font typeface="Verdana" pitchFamily="34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0C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>
        <p:scale>
          <a:sx n="80" d="100"/>
          <a:sy n="80" d="100"/>
        </p:scale>
        <p:origin x="-1086" y="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GulbisICE599SurveyDataK-8Technology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nta\AppData\Local\Microsoft\Windows\Temporary%20Internet%20Files\Content.Outlook\0GI7UKH2\k-8%20Technology%20survey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16.xlsx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17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GulbisICE599SurveyDataK-8Technology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GulbisICE599SurveyDataK-8Technology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GulbisICE599SurveyDataK-8Technology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GulbisICE599SurveyDataK-8Technology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[GulbisICE599SurveyDataK-8Technology.xlsx]Sheet2!PivotTable2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dirty="0">
                <a:solidFill>
                  <a:srgbClr val="170CA8"/>
                </a:solidFill>
              </a:rPr>
              <a:t>I actively look for new lesson plans that focus on my core content that include the use of technology. </a:t>
            </a: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7.4592325264897438E-2"/>
          <c:y val="0.22622222222222221"/>
          <c:w val="0.89985211917954699"/>
          <c:h val="0.721085039370078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Sheet2!$B$1:$B$2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Sheet2!$A$3:$A$5</c:f>
              <c:strCache>
                <c:ptCount val="2"/>
                <c:pt idx="0">
                  <c:v>No</c:v>
                </c:pt>
                <c:pt idx="1">
                  <c:v>Yes</c:v>
                </c:pt>
              </c:strCache>
            </c:strRef>
          </c:cat>
          <c:val>
            <c:numRef>
              <c:f>Sheet2!$B$3:$B$5</c:f>
              <c:numCache>
                <c:formatCode>General</c:formatCode>
                <c:ptCount val="2"/>
                <c:pt idx="0">
                  <c:v>30</c:v>
                </c:pt>
                <c:pt idx="1">
                  <c:v>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0051584"/>
        <c:axId val="255857408"/>
      </c:barChart>
      <c:catAx>
        <c:axId val="25005158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55857408"/>
        <c:crosses val="autoZero"/>
        <c:auto val="1"/>
        <c:lblAlgn val="ctr"/>
        <c:lblOffset val="100"/>
        <c:noMultiLvlLbl val="0"/>
      </c:catAx>
      <c:valAx>
        <c:axId val="25585740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50051584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[GulbisICE599SurveyDataK-8Technology.xlsx]Sheet4!PivotTable4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dirty="0">
                <a:solidFill>
                  <a:srgbClr val="170CA8"/>
                </a:solidFill>
              </a:rPr>
              <a:t>I use technology to collect and/or analyze data in order to make decisions regarding changes I may want to make in my teaching priorities and strategies.</a:t>
            </a: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0.12707689316613202"/>
          <c:y val="0.25377777777777777"/>
          <c:w val="0.84736755127831243"/>
          <c:h val="0.6935294838145231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Sheet4!$B$1:$B$2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Sheet4!$A$3:$A$7</c:f>
              <c:strCache>
                <c:ptCount val="4"/>
                <c:pt idx="0">
                  <c:v>Annual</c:v>
                </c:pt>
                <c:pt idx="1">
                  <c:v>Never</c:v>
                </c:pt>
                <c:pt idx="2">
                  <c:v>Semester</c:v>
                </c:pt>
                <c:pt idx="3">
                  <c:v>Marking Period</c:v>
                </c:pt>
              </c:strCache>
            </c:strRef>
          </c:cat>
          <c:val>
            <c:numRef>
              <c:f>Sheet4!$B$3:$B$7</c:f>
              <c:numCache>
                <c:formatCode>General</c:formatCode>
                <c:ptCount val="4"/>
                <c:pt idx="0">
                  <c:v>5</c:v>
                </c:pt>
                <c:pt idx="1">
                  <c:v>11</c:v>
                </c:pt>
                <c:pt idx="2">
                  <c:v>12</c:v>
                </c:pt>
                <c:pt idx="3">
                  <c:v>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6841728"/>
        <c:axId val="246843264"/>
      </c:barChart>
      <c:catAx>
        <c:axId val="24684172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46843264"/>
        <c:crosses val="autoZero"/>
        <c:auto val="1"/>
        <c:lblAlgn val="ctr"/>
        <c:lblOffset val="100"/>
        <c:noMultiLvlLbl val="0"/>
      </c:catAx>
      <c:valAx>
        <c:axId val="24684326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46841728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[GulbisICE599SurveyDataK-8Technology.xlsx]Sheet9!PivotTable9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b="1" dirty="0">
                <a:solidFill>
                  <a:srgbClr val="170CA8"/>
                </a:solidFill>
              </a:rPr>
              <a:t>I use email on a ___________ basis for communicating with parents. </a:t>
            </a: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0.12707689316613202"/>
          <c:y val="0.21288888888888888"/>
          <c:w val="0.84736755127831243"/>
          <c:h val="0.734418372703412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Sheet9!$B$1:$B$2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Sheet9!$A$3:$A$7</c:f>
              <c:strCache>
                <c:ptCount val="4"/>
                <c:pt idx="0">
                  <c:v>Semester</c:v>
                </c:pt>
                <c:pt idx="1">
                  <c:v>Marking Period</c:v>
                </c:pt>
                <c:pt idx="2">
                  <c:v>Weekly</c:v>
                </c:pt>
                <c:pt idx="3">
                  <c:v>Daily</c:v>
                </c:pt>
              </c:strCache>
            </c:strRef>
          </c:cat>
          <c:val>
            <c:numRef>
              <c:f>Sheet9!$B$3:$B$7</c:f>
              <c:numCache>
                <c:formatCode>General</c:formatCode>
                <c:ptCount val="4"/>
                <c:pt idx="0">
                  <c:v>1</c:v>
                </c:pt>
                <c:pt idx="1">
                  <c:v>11</c:v>
                </c:pt>
                <c:pt idx="2">
                  <c:v>23</c:v>
                </c:pt>
                <c:pt idx="3">
                  <c:v>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6934912"/>
        <c:axId val="247293056"/>
      </c:barChart>
      <c:catAx>
        <c:axId val="24693491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47293056"/>
        <c:crosses val="autoZero"/>
        <c:auto val="1"/>
        <c:lblAlgn val="ctr"/>
        <c:lblOffset val="100"/>
        <c:noMultiLvlLbl val="0"/>
      </c:catAx>
      <c:valAx>
        <c:axId val="24729305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46934912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[GulbisICE599SurveyDataK-8Technology.xlsx]Sheet10!PivotTable10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dirty="0">
                <a:solidFill>
                  <a:srgbClr val="170CA8"/>
                </a:solidFill>
              </a:rPr>
              <a:t>Students use computers in my </a:t>
            </a:r>
            <a:r>
              <a:rPr lang="en-US" sz="2000" dirty="0" smtClean="0">
                <a:solidFill>
                  <a:srgbClr val="170CA8"/>
                </a:solidFill>
              </a:rPr>
              <a:t>classroom </a:t>
            </a:r>
          </a:p>
          <a:p>
            <a:pPr>
              <a:defRPr sz="1600"/>
            </a:pPr>
            <a:r>
              <a:rPr lang="en-US" sz="2000" dirty="0" smtClean="0">
                <a:solidFill>
                  <a:srgbClr val="170CA8"/>
                </a:solidFill>
              </a:rPr>
              <a:t>on </a:t>
            </a:r>
            <a:r>
              <a:rPr lang="en-US" sz="2000" dirty="0">
                <a:solidFill>
                  <a:srgbClr val="170CA8"/>
                </a:solidFill>
              </a:rPr>
              <a:t>a ___________ basis</a:t>
            </a:r>
            <a:r>
              <a:rPr lang="en-US" sz="1600" dirty="0"/>
              <a:t>.</a:t>
            </a: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9.6988407699037604E-2"/>
          <c:y val="0.27390055409740499"/>
          <c:w val="0.89745603674540697"/>
          <c:h val="0.610119568387284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Sheet10!$B$1:$B$2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Sheet10!$A$3:$A$6</c:f>
              <c:strCache>
                <c:ptCount val="3"/>
                <c:pt idx="0">
                  <c:v>Less Often</c:v>
                </c:pt>
                <c:pt idx="1">
                  <c:v>Weekly</c:v>
                </c:pt>
                <c:pt idx="2">
                  <c:v>Daily</c:v>
                </c:pt>
              </c:strCache>
            </c:strRef>
          </c:cat>
          <c:val>
            <c:numRef>
              <c:f>Sheet10!$B$3:$B$6</c:f>
              <c:numCache>
                <c:formatCode>General</c:formatCode>
                <c:ptCount val="3"/>
                <c:pt idx="0">
                  <c:v>15</c:v>
                </c:pt>
                <c:pt idx="1">
                  <c:v>17</c:v>
                </c:pt>
                <c:pt idx="2">
                  <c:v>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7658752"/>
        <c:axId val="249171968"/>
      </c:barChart>
      <c:catAx>
        <c:axId val="24765875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49171968"/>
        <c:crosses val="autoZero"/>
        <c:auto val="1"/>
        <c:lblAlgn val="ctr"/>
        <c:lblOffset val="100"/>
        <c:noMultiLvlLbl val="0"/>
      </c:catAx>
      <c:valAx>
        <c:axId val="24917196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47658752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[GulbisICE599SurveyDataK-8Technology.xlsx]Sheet8!PivotTable8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dirty="0">
                <a:solidFill>
                  <a:srgbClr val="170CA8"/>
                </a:solidFill>
              </a:rPr>
              <a:t>My school administrator(s) models the use of technology by using it for correspondence, communications, presentations, and/or data analysis. </a:t>
            </a: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0.13906763390687274"/>
          <c:y val="0.25720720720720719"/>
          <c:w val="0.83537681053757173"/>
          <c:h val="0.6893879903525572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Sheet8!$B$1:$B$2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Sheet8!$A$3:$A$6</c:f>
              <c:strCache>
                <c:ptCount val="3"/>
                <c:pt idx="0">
                  <c:v>Never</c:v>
                </c:pt>
                <c:pt idx="1">
                  <c:v>Sometimes</c:v>
                </c:pt>
                <c:pt idx="2">
                  <c:v>Regularly</c:v>
                </c:pt>
              </c:strCache>
            </c:strRef>
          </c:cat>
          <c:val>
            <c:numRef>
              <c:f>Sheet8!$B$3:$B$6</c:f>
              <c:numCache>
                <c:formatCode>General</c:formatCode>
                <c:ptCount val="3"/>
                <c:pt idx="0">
                  <c:v>2</c:v>
                </c:pt>
                <c:pt idx="1">
                  <c:v>20</c:v>
                </c:pt>
                <c:pt idx="2">
                  <c:v>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9533952"/>
        <c:axId val="249535488"/>
      </c:barChart>
      <c:catAx>
        <c:axId val="24953395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49535488"/>
        <c:crosses val="autoZero"/>
        <c:auto val="1"/>
        <c:lblAlgn val="ctr"/>
        <c:lblOffset val="100"/>
        <c:noMultiLvlLbl val="0"/>
      </c:catAx>
      <c:valAx>
        <c:axId val="24953548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49533952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[k-8 Technology survey.xlsx]Sheet25!PivotTable25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b="1" dirty="0">
                <a:solidFill>
                  <a:srgbClr val="170CA8"/>
                </a:solidFill>
              </a:rPr>
              <a:t>How do you feel about </a:t>
            </a:r>
            <a:r>
              <a:rPr lang="en-US" sz="2000" b="1" dirty="0" smtClean="0">
                <a:solidFill>
                  <a:srgbClr val="170CA8"/>
                </a:solidFill>
              </a:rPr>
              <a:t>disbursement</a:t>
            </a:r>
          </a:p>
          <a:p>
            <a:pPr>
              <a:defRPr sz="1600"/>
            </a:pPr>
            <a:r>
              <a:rPr lang="en-US" sz="2000" b="1" dirty="0" smtClean="0">
                <a:solidFill>
                  <a:srgbClr val="170CA8"/>
                </a:solidFill>
              </a:rPr>
              <a:t>/ sharing </a:t>
            </a:r>
            <a:r>
              <a:rPr lang="en-US" sz="2000" b="1" dirty="0">
                <a:solidFill>
                  <a:srgbClr val="170CA8"/>
                </a:solidFill>
              </a:rPr>
              <a:t>of technology?</a:t>
            </a: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0.49676825119082335"/>
          <c:y val="0.16088888888888891"/>
          <c:w val="0.4776761932536211"/>
          <c:h val="0.786418372703412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Sheet25!$B$1:$B$2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7000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Sheet25!$A$3:$A$6</c:f>
              <c:strCache>
                <c:ptCount val="3"/>
                <c:pt idx="0">
                  <c:v>It's very difficult to sign out carts as they are frequently being used in other classrooms</c:v>
                </c:pt>
                <c:pt idx="1">
                  <c:v>Carts are easily available and I have very little trouble scheduling and receiving what I need.</c:v>
                </c:pt>
                <c:pt idx="2">
                  <c:v>Carts are somewhat easily available; but are often times being used by other teachers</c:v>
                </c:pt>
              </c:strCache>
            </c:strRef>
          </c:cat>
          <c:val>
            <c:numRef>
              <c:f>Sheet25!$B$3:$B$6</c:f>
              <c:numCache>
                <c:formatCode>General</c:formatCode>
                <c:ptCount val="3"/>
                <c:pt idx="0">
                  <c:v>13</c:v>
                </c:pt>
                <c:pt idx="1">
                  <c:v>43</c:v>
                </c:pt>
                <c:pt idx="2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0106240"/>
        <c:axId val="250107776"/>
      </c:barChart>
      <c:catAx>
        <c:axId val="25010624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50107776"/>
        <c:crosses val="autoZero"/>
        <c:auto val="1"/>
        <c:lblAlgn val="ctr"/>
        <c:lblOffset val="100"/>
        <c:noMultiLvlLbl val="0"/>
      </c:catAx>
      <c:valAx>
        <c:axId val="25010777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50106240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[GulbisICE599SurveyDataK-8Technology.xlsx]Sheet11!PivotTable11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dirty="0" smtClean="0">
                <a:solidFill>
                  <a:srgbClr val="170CA8"/>
                </a:solidFill>
              </a:rPr>
              <a:t>Software </a:t>
            </a:r>
            <a:r>
              <a:rPr lang="en-US" sz="2000" dirty="0">
                <a:solidFill>
                  <a:srgbClr val="170CA8"/>
                </a:solidFill>
              </a:rPr>
              <a:t>for </a:t>
            </a:r>
            <a:r>
              <a:rPr lang="en-US" sz="2000" dirty="0" smtClean="0">
                <a:solidFill>
                  <a:srgbClr val="170CA8"/>
                </a:solidFill>
              </a:rPr>
              <a:t>Remediation</a:t>
            </a:r>
            <a:endParaRPr lang="en-US" sz="2000" dirty="0">
              <a:solidFill>
                <a:srgbClr val="170CA8"/>
              </a:solidFill>
            </a:endParaRP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Sheet11!$B$1:$B$2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Sheet11!$A$3:$A$8</c:f>
              <c:strCache>
                <c:ptCount val="5"/>
                <c:pt idx="0">
                  <c:v>Marking Period</c:v>
                </c:pt>
                <c:pt idx="1">
                  <c:v>Weekly</c:v>
                </c:pt>
                <c:pt idx="2">
                  <c:v>Daily</c:v>
                </c:pt>
                <c:pt idx="3">
                  <c:v>Never</c:v>
                </c:pt>
                <c:pt idx="4">
                  <c:v>2-4 times a week</c:v>
                </c:pt>
              </c:strCache>
            </c:strRef>
          </c:cat>
          <c:val>
            <c:numRef>
              <c:f>Sheet11!$B$3:$B$8</c:f>
              <c:numCache>
                <c:formatCode>General</c:formatCode>
                <c:ptCount val="5"/>
                <c:pt idx="0">
                  <c:v>13</c:v>
                </c:pt>
                <c:pt idx="1">
                  <c:v>16</c:v>
                </c:pt>
                <c:pt idx="2">
                  <c:v>21</c:v>
                </c:pt>
                <c:pt idx="3">
                  <c:v>25</c:v>
                </c:pt>
                <c:pt idx="4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0125312"/>
        <c:axId val="250135296"/>
      </c:barChart>
      <c:catAx>
        <c:axId val="25012531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50135296"/>
        <c:crosses val="autoZero"/>
        <c:auto val="1"/>
        <c:lblAlgn val="ctr"/>
        <c:lblOffset val="100"/>
        <c:noMultiLvlLbl val="0"/>
      </c:catAx>
      <c:valAx>
        <c:axId val="25013529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50125312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[GulbisICE599SurveyDataK-8Technology.xlsx]Sheet12!PivotTable12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dirty="0" smtClean="0">
                <a:solidFill>
                  <a:srgbClr val="170CA8"/>
                </a:solidFill>
              </a:rPr>
              <a:t>Software </a:t>
            </a:r>
            <a:r>
              <a:rPr lang="en-US" sz="2000" dirty="0">
                <a:solidFill>
                  <a:srgbClr val="170CA8"/>
                </a:solidFill>
              </a:rPr>
              <a:t>for enhancement  </a:t>
            </a: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Sheet12!$B$1:$B$2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Sheet12!$A$3:$A$8</c:f>
              <c:strCache>
                <c:ptCount val="5"/>
                <c:pt idx="0">
                  <c:v>Daily</c:v>
                </c:pt>
                <c:pt idx="1">
                  <c:v>Marking Period</c:v>
                </c:pt>
                <c:pt idx="2">
                  <c:v>Never</c:v>
                </c:pt>
                <c:pt idx="3">
                  <c:v>Weekly</c:v>
                </c:pt>
                <c:pt idx="4">
                  <c:v>2-4 times a week</c:v>
                </c:pt>
              </c:strCache>
            </c:strRef>
          </c:cat>
          <c:val>
            <c:numRef>
              <c:f>Sheet12!$B$3:$B$8</c:f>
              <c:numCache>
                <c:formatCode>General</c:formatCode>
                <c:ptCount val="5"/>
                <c:pt idx="0">
                  <c:v>15</c:v>
                </c:pt>
                <c:pt idx="1">
                  <c:v>17</c:v>
                </c:pt>
                <c:pt idx="2">
                  <c:v>18</c:v>
                </c:pt>
                <c:pt idx="3">
                  <c:v>23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0312960"/>
        <c:axId val="250318848"/>
      </c:barChart>
      <c:catAx>
        <c:axId val="25031296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50318848"/>
        <c:crosses val="autoZero"/>
        <c:auto val="1"/>
        <c:lblAlgn val="ctr"/>
        <c:lblOffset val="100"/>
        <c:noMultiLvlLbl val="0"/>
      </c:catAx>
      <c:valAx>
        <c:axId val="25031884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50312960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[GulbisICE599SurveyDataK-8Technology.xlsx]Sheet13!PivotTable13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dirty="0" smtClean="0">
                <a:solidFill>
                  <a:srgbClr val="170CA8"/>
                </a:solidFill>
              </a:rPr>
              <a:t>Software </a:t>
            </a:r>
            <a:r>
              <a:rPr lang="en-US" sz="2000" dirty="0">
                <a:solidFill>
                  <a:srgbClr val="170CA8"/>
                </a:solidFill>
              </a:rPr>
              <a:t>for practice/reinforcement </a:t>
            </a: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Sheet13!$B$1:$B$2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Sheet13!$A$3:$A$8</c:f>
              <c:strCache>
                <c:ptCount val="5"/>
                <c:pt idx="0">
                  <c:v>Never</c:v>
                </c:pt>
                <c:pt idx="1">
                  <c:v>Marking Period</c:v>
                </c:pt>
                <c:pt idx="2">
                  <c:v>Weekly</c:v>
                </c:pt>
                <c:pt idx="3">
                  <c:v>Daily</c:v>
                </c:pt>
                <c:pt idx="4">
                  <c:v>2-4 times a week</c:v>
                </c:pt>
              </c:strCache>
            </c:strRef>
          </c:cat>
          <c:val>
            <c:numRef>
              <c:f>Sheet13!$B$3:$B$8</c:f>
              <c:numCache>
                <c:formatCode>General</c:formatCode>
                <c:ptCount val="5"/>
                <c:pt idx="0">
                  <c:v>13</c:v>
                </c:pt>
                <c:pt idx="1">
                  <c:v>14</c:v>
                </c:pt>
                <c:pt idx="2">
                  <c:v>21</c:v>
                </c:pt>
                <c:pt idx="3">
                  <c:v>26</c:v>
                </c:pt>
                <c:pt idx="4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0406400"/>
        <c:axId val="250407936"/>
      </c:barChart>
      <c:catAx>
        <c:axId val="25040640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50407936"/>
        <c:crosses val="autoZero"/>
        <c:auto val="1"/>
        <c:lblAlgn val="ctr"/>
        <c:lblOffset val="100"/>
        <c:noMultiLvlLbl val="0"/>
      </c:catAx>
      <c:valAx>
        <c:axId val="25040793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50406400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[GulbisICE599SurveyDataK-8Technology.xlsx]Sheet14!PivotTable14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b="1" dirty="0" smtClean="0">
                <a:solidFill>
                  <a:srgbClr val="170CA8"/>
                </a:solidFill>
              </a:rPr>
              <a:t>Internet </a:t>
            </a:r>
            <a:r>
              <a:rPr lang="en-US" sz="2000" b="1" dirty="0">
                <a:solidFill>
                  <a:srgbClr val="170CA8"/>
                </a:solidFill>
              </a:rPr>
              <a:t>or software for </a:t>
            </a:r>
            <a:r>
              <a:rPr lang="en-US" sz="2000" b="1" dirty="0" smtClean="0">
                <a:solidFill>
                  <a:srgbClr val="170CA8"/>
                </a:solidFill>
              </a:rPr>
              <a:t>research</a:t>
            </a:r>
            <a:endParaRPr lang="en-US" sz="2000" b="1" dirty="0">
              <a:solidFill>
                <a:srgbClr val="170CA8"/>
              </a:solidFill>
            </a:endParaRP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Sheet14!$B$1:$B$2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Sheet14!$A$3:$A$8</c:f>
              <c:strCache>
                <c:ptCount val="5"/>
                <c:pt idx="0">
                  <c:v>Daily</c:v>
                </c:pt>
                <c:pt idx="1">
                  <c:v>2-4 times a week</c:v>
                </c:pt>
                <c:pt idx="2">
                  <c:v>Never</c:v>
                </c:pt>
                <c:pt idx="3">
                  <c:v>Weekly</c:v>
                </c:pt>
                <c:pt idx="4">
                  <c:v>Marking Period</c:v>
                </c:pt>
              </c:strCache>
            </c:strRef>
          </c:cat>
          <c:val>
            <c:numRef>
              <c:f>Sheet14!$B$3:$B$8</c:f>
              <c:numCache>
                <c:formatCode>General</c:formatCode>
                <c:ptCount val="5"/>
                <c:pt idx="0">
                  <c:v>7</c:v>
                </c:pt>
                <c:pt idx="1">
                  <c:v>14</c:v>
                </c:pt>
                <c:pt idx="2">
                  <c:v>15</c:v>
                </c:pt>
                <c:pt idx="3">
                  <c:v>22</c:v>
                </c:pt>
                <c:pt idx="4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0721024"/>
        <c:axId val="250722560"/>
      </c:barChart>
      <c:catAx>
        <c:axId val="25072102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50722560"/>
        <c:crosses val="autoZero"/>
        <c:auto val="1"/>
        <c:lblAlgn val="ctr"/>
        <c:lblOffset val="100"/>
        <c:noMultiLvlLbl val="0"/>
      </c:catAx>
      <c:valAx>
        <c:axId val="25072256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50721024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[GulbisICE599SurveyDataK-8Technology.xlsx]Sheet15!PivotTable15</c:name>
    <c:fmtId val="-1"/>
  </c:pivotSource>
  <c:chart>
    <c:autoTitleDeleted val="1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0.13994726353650239"/>
          <c:y val="0.265625"/>
          <c:w val="0.83449718090794212"/>
          <c:h val="0.6726256971784776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Sheet15!$B$1:$B$2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Sheet15!$A$3:$A$8</c:f>
              <c:strCache>
                <c:ptCount val="5"/>
                <c:pt idx="0">
                  <c:v>Daily</c:v>
                </c:pt>
                <c:pt idx="1">
                  <c:v>2-4 times a week</c:v>
                </c:pt>
                <c:pt idx="2">
                  <c:v>Weekly</c:v>
                </c:pt>
                <c:pt idx="3">
                  <c:v>Never</c:v>
                </c:pt>
                <c:pt idx="4">
                  <c:v>Marking Period</c:v>
                </c:pt>
              </c:strCache>
            </c:strRef>
          </c:cat>
          <c:val>
            <c:numRef>
              <c:f>Sheet15!$B$3:$B$8</c:f>
              <c:numCache>
                <c:formatCode>General</c:formatCode>
                <c:ptCount val="5"/>
                <c:pt idx="0">
                  <c:v>4</c:v>
                </c:pt>
                <c:pt idx="1">
                  <c:v>12</c:v>
                </c:pt>
                <c:pt idx="2">
                  <c:v>16</c:v>
                </c:pt>
                <c:pt idx="3">
                  <c:v>29</c:v>
                </c:pt>
                <c:pt idx="4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5639552"/>
        <c:axId val="255641088"/>
      </c:barChart>
      <c:catAx>
        <c:axId val="25563955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55641088"/>
        <c:crosses val="autoZero"/>
        <c:auto val="1"/>
        <c:lblAlgn val="ctr"/>
        <c:lblOffset val="100"/>
        <c:noMultiLvlLbl val="0"/>
      </c:catAx>
      <c:valAx>
        <c:axId val="25564108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55639552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userShapes r:id="rId2"/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[GulbisICE599SurveyDataK-8Technology.xlsx]Sheet7!PivotTable7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dirty="0">
                <a:solidFill>
                  <a:srgbClr val="170CA8"/>
                </a:solidFill>
              </a:rPr>
              <a:t>I use a variety of technology in order to </a:t>
            </a:r>
            <a:endParaRPr lang="en-US" sz="2000" dirty="0" smtClean="0">
              <a:solidFill>
                <a:srgbClr val="170CA8"/>
              </a:solidFill>
            </a:endParaRPr>
          </a:p>
          <a:p>
            <a:pPr>
              <a:defRPr sz="1600"/>
            </a:pPr>
            <a:r>
              <a:rPr lang="en-US" sz="2000" dirty="0" smtClean="0">
                <a:solidFill>
                  <a:srgbClr val="170CA8"/>
                </a:solidFill>
              </a:rPr>
              <a:t>teach </a:t>
            </a:r>
            <a:r>
              <a:rPr lang="en-US" sz="2000" dirty="0">
                <a:solidFill>
                  <a:srgbClr val="170CA8"/>
                </a:solidFill>
              </a:rPr>
              <a:t>and complete other duties. </a:t>
            </a: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8.3851584524156697E-2"/>
          <c:y val="0.21576576576576575"/>
          <c:w val="0.88630273646349766"/>
          <c:h val="0.730829431793998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Sheet7!$B$1:$B$2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Sheet7!$A$3:$A$5</c:f>
              <c:strCache>
                <c:ptCount val="2"/>
                <c:pt idx="0">
                  <c:v>No</c:v>
                </c:pt>
                <c:pt idx="1">
                  <c:v>Yes</c:v>
                </c:pt>
              </c:strCache>
            </c:strRef>
          </c:cat>
          <c:val>
            <c:numRef>
              <c:f>Sheet7!$B$3:$B$5</c:f>
              <c:numCache>
                <c:formatCode>General</c:formatCode>
                <c:ptCount val="2"/>
                <c:pt idx="0">
                  <c:v>10</c:v>
                </c:pt>
                <c:pt idx="1">
                  <c:v>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5891328"/>
        <c:axId val="255892864"/>
      </c:barChart>
      <c:catAx>
        <c:axId val="25589132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55892864"/>
        <c:crosses val="autoZero"/>
        <c:auto val="1"/>
        <c:lblAlgn val="ctr"/>
        <c:lblOffset val="100"/>
        <c:noMultiLvlLbl val="0"/>
      </c:catAx>
      <c:valAx>
        <c:axId val="25589286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55891328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[GulbisICE599SurveyDataK-8Technology.xlsx]Sheet16!PivotTable16</c:name>
    <c:fmtId val="-1"/>
  </c:pivotSource>
  <c:chart>
    <c:title>
      <c:tx>
        <c:rich>
          <a:bodyPr/>
          <a:lstStyle/>
          <a:p>
            <a:pPr>
              <a:defRPr sz="1400"/>
            </a:pPr>
            <a:r>
              <a:rPr lang="en-US" sz="2000" dirty="0" smtClean="0">
                <a:solidFill>
                  <a:srgbClr val="170CA8"/>
                </a:solidFill>
              </a:rPr>
              <a:t>Software</a:t>
            </a:r>
            <a:r>
              <a:rPr lang="en-US" sz="2000" dirty="0">
                <a:solidFill>
                  <a:srgbClr val="170CA8"/>
                </a:solidFill>
              </a:rPr>
              <a:t>, graphing calculators, or iPads/iPods </a:t>
            </a:r>
            <a:endParaRPr lang="en-US" sz="2000" dirty="0" smtClean="0">
              <a:solidFill>
                <a:srgbClr val="170CA8"/>
              </a:solidFill>
            </a:endParaRPr>
          </a:p>
          <a:p>
            <a:pPr>
              <a:defRPr sz="1400"/>
            </a:pPr>
            <a:r>
              <a:rPr lang="en-US" sz="2000" dirty="0" smtClean="0">
                <a:solidFill>
                  <a:srgbClr val="170CA8"/>
                </a:solidFill>
              </a:rPr>
              <a:t>are</a:t>
            </a:r>
            <a:r>
              <a:rPr lang="en-US" sz="2000" baseline="0" dirty="0" smtClean="0">
                <a:solidFill>
                  <a:srgbClr val="170CA8"/>
                </a:solidFill>
              </a:rPr>
              <a:t> </a:t>
            </a:r>
            <a:r>
              <a:rPr lang="en-US" sz="2000" dirty="0" smtClean="0">
                <a:solidFill>
                  <a:srgbClr val="170CA8"/>
                </a:solidFill>
              </a:rPr>
              <a:t>used </a:t>
            </a:r>
            <a:r>
              <a:rPr lang="en-US" sz="2000" dirty="0">
                <a:solidFill>
                  <a:srgbClr val="170CA8"/>
                </a:solidFill>
              </a:rPr>
              <a:t>to collect and  analyze </a:t>
            </a:r>
            <a:r>
              <a:rPr lang="en-US" sz="2000" dirty="0" smtClean="0">
                <a:solidFill>
                  <a:srgbClr val="170CA8"/>
                </a:solidFill>
              </a:rPr>
              <a:t>data.</a:t>
            </a:r>
            <a:endParaRPr lang="en-US" sz="2000" dirty="0">
              <a:solidFill>
                <a:srgbClr val="170CA8"/>
              </a:solidFill>
            </a:endParaRP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0.13994726353650239"/>
          <c:y val="0.21927083333333333"/>
          <c:w val="0.83449718090794212"/>
          <c:h val="0.718979863845144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Sheet16!$B$1:$B$2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Sheet16!$A$3:$A$8</c:f>
              <c:strCache>
                <c:ptCount val="5"/>
                <c:pt idx="0">
                  <c:v>Daily</c:v>
                </c:pt>
                <c:pt idx="1">
                  <c:v>2-4 times a week</c:v>
                </c:pt>
                <c:pt idx="2">
                  <c:v>Weekly</c:v>
                </c:pt>
                <c:pt idx="3">
                  <c:v>Marking Period</c:v>
                </c:pt>
                <c:pt idx="4">
                  <c:v>Never</c:v>
                </c:pt>
              </c:strCache>
            </c:strRef>
          </c:cat>
          <c:val>
            <c:numRef>
              <c:f>Sheet16!$B$3:$B$8</c:f>
              <c:numCache>
                <c:formatCode>General</c:formatCode>
                <c:ptCount val="5"/>
                <c:pt idx="0">
                  <c:v>3</c:v>
                </c:pt>
                <c:pt idx="1">
                  <c:v>5</c:v>
                </c:pt>
                <c:pt idx="2">
                  <c:v>9</c:v>
                </c:pt>
                <c:pt idx="3">
                  <c:v>26</c:v>
                </c:pt>
                <c:pt idx="4">
                  <c:v>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6363904"/>
        <c:axId val="260973696"/>
      </c:barChart>
      <c:catAx>
        <c:axId val="25636390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60973696"/>
        <c:crosses val="autoZero"/>
        <c:auto val="1"/>
        <c:lblAlgn val="ctr"/>
        <c:lblOffset val="100"/>
        <c:noMultiLvlLbl val="0"/>
      </c:catAx>
      <c:valAx>
        <c:axId val="26097369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56363904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[GulbisICE599SurveyDataK-8Technology.xlsx]Sheet17!PivotTable17</c:name>
    <c:fmtId val="-1"/>
  </c:pivotSource>
  <c:chart>
    <c:title>
      <c:tx>
        <c:rich>
          <a:bodyPr/>
          <a:lstStyle/>
          <a:p>
            <a:pPr>
              <a:defRPr sz="1400"/>
            </a:pPr>
            <a:r>
              <a:rPr lang="en-US" sz="2000" dirty="0" smtClean="0">
                <a:solidFill>
                  <a:srgbClr val="170CA8"/>
                </a:solidFill>
              </a:rPr>
              <a:t>Devices </a:t>
            </a:r>
            <a:r>
              <a:rPr lang="en-US" sz="2000" dirty="0">
                <a:solidFill>
                  <a:srgbClr val="170CA8"/>
                </a:solidFill>
              </a:rPr>
              <a:t>to prepare or present assignments (i.e. iPads/iPods, laptops, digital cameras, scanners, Interactive Whiteboards, Digital </a:t>
            </a:r>
            <a:r>
              <a:rPr lang="en-US" sz="2000" dirty="0" smtClean="0">
                <a:solidFill>
                  <a:srgbClr val="170CA8"/>
                </a:solidFill>
              </a:rPr>
              <a:t>Projectors, document cameras, etc.)</a:t>
            </a:r>
            <a:endParaRPr lang="en-US" sz="2000" dirty="0">
              <a:solidFill>
                <a:srgbClr val="170CA8"/>
              </a:solidFill>
            </a:endParaRP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Sheet17!$B$1:$B$2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Sheet17!$A$3:$A$8</c:f>
              <c:strCache>
                <c:ptCount val="5"/>
                <c:pt idx="0">
                  <c:v>Daily</c:v>
                </c:pt>
                <c:pt idx="1">
                  <c:v>2-4 times a week</c:v>
                </c:pt>
                <c:pt idx="2">
                  <c:v>Weekly</c:v>
                </c:pt>
                <c:pt idx="3">
                  <c:v>Never</c:v>
                </c:pt>
                <c:pt idx="4">
                  <c:v>Marking Period</c:v>
                </c:pt>
              </c:strCache>
            </c:strRef>
          </c:cat>
          <c:val>
            <c:numRef>
              <c:f>Sheet17!$B$3:$B$8</c:f>
              <c:numCache>
                <c:formatCode>General</c:formatCode>
                <c:ptCount val="5"/>
                <c:pt idx="0">
                  <c:v>12</c:v>
                </c:pt>
                <c:pt idx="1">
                  <c:v>13</c:v>
                </c:pt>
                <c:pt idx="2">
                  <c:v>13</c:v>
                </c:pt>
                <c:pt idx="3">
                  <c:v>27</c:v>
                </c:pt>
                <c:pt idx="4">
                  <c:v>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1196416"/>
        <c:axId val="261206400"/>
      </c:barChart>
      <c:catAx>
        <c:axId val="26119641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61206400"/>
        <c:crosses val="autoZero"/>
        <c:auto val="1"/>
        <c:lblAlgn val="ctr"/>
        <c:lblOffset val="100"/>
        <c:noMultiLvlLbl val="0"/>
      </c:catAx>
      <c:valAx>
        <c:axId val="26120640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61196416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[GulbisICE599SurveyDataK-8Technology.xlsx]Sheet18!PivotTable18</c:name>
    <c:fmtId val="-1"/>
  </c:pivotSource>
  <c:chart>
    <c:autoTitleDeleted val="1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0.13994726353650239"/>
          <c:y val="0.21875"/>
          <c:w val="0.83449718090794212"/>
          <c:h val="0.7195006971784776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Sheet18!$B$1:$B$2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Sheet18!$A$3:$A$8</c:f>
              <c:strCache>
                <c:ptCount val="5"/>
                <c:pt idx="0">
                  <c:v>Daily</c:v>
                </c:pt>
                <c:pt idx="1">
                  <c:v>2-4 times a week</c:v>
                </c:pt>
                <c:pt idx="2">
                  <c:v>Weekly</c:v>
                </c:pt>
                <c:pt idx="3">
                  <c:v>Never</c:v>
                </c:pt>
                <c:pt idx="4">
                  <c:v>Marking Period</c:v>
                </c:pt>
              </c:strCache>
            </c:strRef>
          </c:cat>
          <c:val>
            <c:numRef>
              <c:f>Sheet18!$B$3:$B$8</c:f>
              <c:numCache>
                <c:formatCode>General</c:formatCode>
                <c:ptCount val="5"/>
                <c:pt idx="0">
                  <c:v>6</c:v>
                </c:pt>
                <c:pt idx="1">
                  <c:v>7</c:v>
                </c:pt>
                <c:pt idx="2">
                  <c:v>17</c:v>
                </c:pt>
                <c:pt idx="3">
                  <c:v>33</c:v>
                </c:pt>
                <c:pt idx="4">
                  <c:v>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1175552"/>
        <c:axId val="261734400"/>
      </c:barChart>
      <c:catAx>
        <c:axId val="26117555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61734400"/>
        <c:crosses val="autoZero"/>
        <c:auto val="1"/>
        <c:lblAlgn val="ctr"/>
        <c:lblOffset val="100"/>
        <c:noMultiLvlLbl val="0"/>
      </c:catAx>
      <c:valAx>
        <c:axId val="26173440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61175552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userShapes r:id="rId2"/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[GulbisICE599SurveyDataK-8Technology.xlsx]Sheet19!PivotTable19</c:name>
    <c:fmtId val="-1"/>
  </c:pivotSource>
  <c:chart>
    <c:autoTitleDeleted val="1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0.13994726353650239"/>
          <c:y val="0.25"/>
          <c:w val="0.83449718090794212"/>
          <c:h val="0.6882506971784776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Sheet19!$B$1:$B$2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Sheet19!$A$3:$A$8</c:f>
              <c:strCache>
                <c:ptCount val="5"/>
                <c:pt idx="0">
                  <c:v>2-4 times a week</c:v>
                </c:pt>
                <c:pt idx="1">
                  <c:v>Daily</c:v>
                </c:pt>
                <c:pt idx="2">
                  <c:v>Weekly</c:v>
                </c:pt>
                <c:pt idx="3">
                  <c:v>Marking Period</c:v>
                </c:pt>
                <c:pt idx="4">
                  <c:v>Never</c:v>
                </c:pt>
              </c:strCache>
            </c:strRef>
          </c:cat>
          <c:val>
            <c:numRef>
              <c:f>Sheet19!$B$3:$B$8</c:f>
              <c:numCache>
                <c:formatCode>General</c:formatCode>
                <c:ptCount val="5"/>
                <c:pt idx="0">
                  <c:v>10</c:v>
                </c:pt>
                <c:pt idx="1">
                  <c:v>13</c:v>
                </c:pt>
                <c:pt idx="2">
                  <c:v>13</c:v>
                </c:pt>
                <c:pt idx="3">
                  <c:v>21</c:v>
                </c:pt>
                <c:pt idx="4">
                  <c:v>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2748416"/>
        <c:axId val="262754304"/>
      </c:barChart>
      <c:catAx>
        <c:axId val="26274841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62754304"/>
        <c:crosses val="autoZero"/>
        <c:auto val="1"/>
        <c:lblAlgn val="ctr"/>
        <c:lblOffset val="100"/>
        <c:noMultiLvlLbl val="0"/>
      </c:catAx>
      <c:valAx>
        <c:axId val="26275430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62748416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userShapes r:id="rId2"/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[GulbisICE599SurveyDataK-8Technology.xlsx]Sheet20!PivotTable20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b="1" dirty="0" smtClean="0">
                <a:solidFill>
                  <a:srgbClr val="170CA8"/>
                </a:solidFill>
              </a:rPr>
              <a:t>Use </a:t>
            </a:r>
            <a:r>
              <a:rPr lang="en-US" sz="2000" b="1" dirty="0">
                <a:solidFill>
                  <a:srgbClr val="170CA8"/>
                </a:solidFill>
              </a:rPr>
              <a:t>digital video editing </a:t>
            </a:r>
            <a:r>
              <a:rPr lang="en-US" sz="2000" b="1" dirty="0" smtClean="0">
                <a:solidFill>
                  <a:srgbClr val="170CA8"/>
                </a:solidFill>
              </a:rPr>
              <a:t>to</a:t>
            </a:r>
          </a:p>
          <a:p>
            <a:pPr>
              <a:defRPr sz="1600"/>
            </a:pPr>
            <a:r>
              <a:rPr lang="en-US" sz="2000" b="1" dirty="0" smtClean="0">
                <a:solidFill>
                  <a:srgbClr val="170CA8"/>
                </a:solidFill>
              </a:rPr>
              <a:t> </a:t>
            </a:r>
            <a:r>
              <a:rPr lang="en-US" sz="2000" b="1" dirty="0">
                <a:solidFill>
                  <a:srgbClr val="170CA8"/>
                </a:solidFill>
              </a:rPr>
              <a:t>create video </a:t>
            </a:r>
            <a:r>
              <a:rPr lang="en-US" sz="2000" b="1" dirty="0" smtClean="0">
                <a:solidFill>
                  <a:srgbClr val="170CA8"/>
                </a:solidFill>
              </a:rPr>
              <a:t>presentations. </a:t>
            </a:r>
            <a:endParaRPr lang="en-US" sz="2000" b="1" dirty="0">
              <a:solidFill>
                <a:srgbClr val="170CA8"/>
              </a:solidFill>
            </a:endParaRP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Sheet20!$B$1:$B$2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Sheet20!$A$3:$A$8</c:f>
              <c:strCache>
                <c:ptCount val="5"/>
                <c:pt idx="0">
                  <c:v>Daily</c:v>
                </c:pt>
                <c:pt idx="1">
                  <c:v>Weekly</c:v>
                </c:pt>
                <c:pt idx="2">
                  <c:v>2-4 times a week</c:v>
                </c:pt>
                <c:pt idx="3">
                  <c:v>Marking Period</c:v>
                </c:pt>
                <c:pt idx="4">
                  <c:v>Never</c:v>
                </c:pt>
              </c:strCache>
            </c:strRef>
          </c:cat>
          <c:val>
            <c:numRef>
              <c:f>Sheet20!$B$3:$B$8</c:f>
              <c:numCache>
                <c:formatCode>General</c:formatCode>
                <c:ptCount val="5"/>
                <c:pt idx="0">
                  <c:v>1</c:v>
                </c:pt>
                <c:pt idx="1">
                  <c:v>4</c:v>
                </c:pt>
                <c:pt idx="2">
                  <c:v>4</c:v>
                </c:pt>
                <c:pt idx="3">
                  <c:v>28</c:v>
                </c:pt>
                <c:pt idx="4">
                  <c:v>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2128768"/>
        <c:axId val="242130304"/>
      </c:barChart>
      <c:catAx>
        <c:axId val="24212876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42130304"/>
        <c:crosses val="autoZero"/>
        <c:auto val="1"/>
        <c:lblAlgn val="ctr"/>
        <c:lblOffset val="100"/>
        <c:noMultiLvlLbl val="0"/>
      </c:catAx>
      <c:valAx>
        <c:axId val="24213030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42128768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[GulbisICE599SurveyDataK-8Technology.xlsx]Sheet21!PivotTable21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dirty="0" smtClean="0">
                <a:solidFill>
                  <a:srgbClr val="170CA8"/>
                </a:solidFill>
              </a:rPr>
              <a:t>Use </a:t>
            </a:r>
            <a:r>
              <a:rPr lang="en-US" sz="2000" dirty="0">
                <a:solidFill>
                  <a:srgbClr val="170CA8"/>
                </a:solidFill>
              </a:rPr>
              <a:t>distance learning (video conferencing </a:t>
            </a:r>
            <a:r>
              <a:rPr lang="en-US" sz="2000" dirty="0" smtClean="0">
                <a:solidFill>
                  <a:srgbClr val="170CA8"/>
                </a:solidFill>
              </a:rPr>
              <a:t>technology).</a:t>
            </a:r>
            <a:endParaRPr lang="en-US" sz="2000" dirty="0">
              <a:solidFill>
                <a:srgbClr val="170CA8"/>
              </a:solidFill>
            </a:endParaRP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Sheet21!$B$1:$B$2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Sheet21!$A$3:$A$5</c:f>
              <c:strCache>
                <c:ptCount val="2"/>
                <c:pt idx="0">
                  <c:v>Marking Period</c:v>
                </c:pt>
                <c:pt idx="1">
                  <c:v>Never</c:v>
                </c:pt>
              </c:strCache>
            </c:strRef>
          </c:cat>
          <c:val>
            <c:numRef>
              <c:f>Sheet21!$B$3:$B$5</c:f>
              <c:numCache>
                <c:formatCode>General</c:formatCode>
                <c:ptCount val="2"/>
                <c:pt idx="0">
                  <c:v>14</c:v>
                </c:pt>
                <c:pt idx="1">
                  <c:v>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3361664"/>
        <c:axId val="263363200"/>
      </c:barChart>
      <c:catAx>
        <c:axId val="26336166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63363200"/>
        <c:crosses val="autoZero"/>
        <c:auto val="1"/>
        <c:lblAlgn val="ctr"/>
        <c:lblOffset val="100"/>
        <c:noMultiLvlLbl val="0"/>
      </c:catAx>
      <c:valAx>
        <c:axId val="26336320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63361664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[GulbisICE599SurveyDataK-8Technology.xlsx]Sheet22!PivotTable22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dirty="0">
                <a:solidFill>
                  <a:srgbClr val="170CA8"/>
                </a:solidFill>
              </a:rPr>
              <a:t>Students video-conferenced </a:t>
            </a:r>
            <a:r>
              <a:rPr lang="en-US" sz="2000" dirty="0" smtClean="0">
                <a:solidFill>
                  <a:srgbClr val="170CA8"/>
                </a:solidFill>
              </a:rPr>
              <a:t>with:</a:t>
            </a:r>
            <a:endParaRPr lang="en-US" sz="2000" dirty="0">
              <a:solidFill>
                <a:srgbClr val="170CA8"/>
              </a:solidFill>
            </a:endParaRPr>
          </a:p>
        </c:rich>
      </c:tx>
      <c:layout>
        <c:manualLayout>
          <c:xMode val="edge"/>
          <c:yMode val="edge"/>
          <c:x val="0.17565203655098668"/>
          <c:y val="1.5625E-2"/>
        </c:manualLayout>
      </c:layout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0.48233923884514435"/>
          <c:y val="0.16088888888888891"/>
          <c:w val="0.4921052055993001"/>
          <c:h val="0.786418372703412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Sheet22!$B$1:$B$2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Sheet22!$A$3:$A$13</c:f>
              <c:strCache>
                <c:ptCount val="10"/>
                <c:pt idx="0">
                  <c:v>Higher Ed to augment student experiences, Another K12 school outside PA</c:v>
                </c:pt>
                <c:pt idx="1">
                  <c:v>Another K12 school outside PA</c:v>
                </c:pt>
                <c:pt idx="2">
                  <c:v>Another K12 school outside PA, Another K12 school outside USA</c:v>
                </c:pt>
                <c:pt idx="3">
                  <c:v>Other schools within our district, Other Pennsylvania school classrooms, Another K12 school outside PA, Another K12 school outside USA</c:v>
                </c:pt>
                <c:pt idx="4">
                  <c:v>Other schools within our district, Virtual field trip to see places or meet experts</c:v>
                </c:pt>
                <c:pt idx="5">
                  <c:v>Other schools within our district, Other Pennsylvania school classrooms, Virtual field trip to see places or meet experts, Another K12 school outside PA, Another K12 school outside USA</c:v>
                </c:pt>
                <c:pt idx="6">
                  <c:v>Other</c:v>
                </c:pt>
                <c:pt idx="7">
                  <c:v>Other Pennsylvania school classrooms</c:v>
                </c:pt>
                <c:pt idx="8">
                  <c:v>Virtual field trip to see places or meet experts</c:v>
                </c:pt>
                <c:pt idx="9">
                  <c:v>I have not videoconferenced.</c:v>
                </c:pt>
              </c:strCache>
            </c:strRef>
          </c:cat>
          <c:val>
            <c:numRef>
              <c:f>Sheet22!$B$3:$B$13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5</c:v>
                </c:pt>
                <c:pt idx="9">
                  <c:v>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4057600"/>
        <c:axId val="264059136"/>
      </c:barChart>
      <c:catAx>
        <c:axId val="26405760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 rot="0"/>
          <a:lstStyle/>
          <a:p>
            <a:pPr>
              <a:defRPr sz="1200" b="1">
                <a:solidFill>
                  <a:srgbClr val="170CA8"/>
                </a:solidFill>
              </a:defRPr>
            </a:pPr>
            <a:endParaRPr lang="en-US"/>
          </a:p>
        </c:txPr>
        <c:crossAx val="264059136"/>
        <c:crosses val="autoZero"/>
        <c:auto val="1"/>
        <c:lblAlgn val="r"/>
        <c:lblOffset val="100"/>
        <c:noMultiLvlLbl val="0"/>
      </c:catAx>
      <c:valAx>
        <c:axId val="26405913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64057600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[GulbisICE599SurveyDataK-8Technology.xlsx]Sheet5!PivotTable5</c:name>
    <c:fmtId val="-1"/>
  </c:pivotSource>
  <c:chart>
    <c:autoTitleDeleted val="1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8.3851584524156697E-2"/>
          <c:y val="0.22927927927927927"/>
          <c:w val="0.89059285992028769"/>
          <c:h val="0.7173159182804852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Sheet5!$B$1:$B$2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Sheet5!$A$3:$A$5</c:f>
              <c:strCache>
                <c:ptCount val="2"/>
                <c:pt idx="0">
                  <c:v>No</c:v>
                </c:pt>
                <c:pt idx="1">
                  <c:v>Yes</c:v>
                </c:pt>
              </c:strCache>
            </c:strRef>
          </c:cat>
          <c:val>
            <c:numRef>
              <c:f>Sheet5!$B$3:$B$5</c:f>
              <c:numCache>
                <c:formatCode>General</c:formatCode>
                <c:ptCount val="2"/>
                <c:pt idx="0">
                  <c:v>27</c:v>
                </c:pt>
                <c:pt idx="1">
                  <c:v>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6238336"/>
        <c:axId val="256239872"/>
      </c:barChart>
      <c:catAx>
        <c:axId val="25623833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56239872"/>
        <c:crosses val="autoZero"/>
        <c:auto val="1"/>
        <c:lblAlgn val="ctr"/>
        <c:lblOffset val="100"/>
        <c:noMultiLvlLbl val="0"/>
      </c:catAx>
      <c:valAx>
        <c:axId val="25623987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56238336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userShapes r:id="rId2"/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[GulbisICE599SurveyDataK-8Technology.xlsx]Sheet6!PivotTable6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dirty="0">
                <a:solidFill>
                  <a:srgbClr val="170CA8"/>
                </a:solidFill>
              </a:rPr>
              <a:t>I have created and maintain a website to provide PARENTS information about my classes.</a:t>
            </a: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8.3851584524156697E-2"/>
          <c:y val="0.22622222222222221"/>
          <c:w val="0.88630273646349766"/>
          <c:h val="0.721085039370078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Sheet6!$B$1:$B$2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Sheet6!$A$3:$A$5</c:f>
              <c:strCache>
                <c:ptCount val="2"/>
                <c:pt idx="0">
                  <c:v>No</c:v>
                </c:pt>
                <c:pt idx="1">
                  <c:v>Yes</c:v>
                </c:pt>
              </c:strCache>
            </c:strRef>
          </c:cat>
          <c:val>
            <c:numRef>
              <c:f>Sheet6!$B$3:$B$5</c:f>
              <c:numCache>
                <c:formatCode>General</c:formatCode>
                <c:ptCount val="2"/>
                <c:pt idx="0">
                  <c:v>6</c:v>
                </c:pt>
                <c:pt idx="1">
                  <c:v>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1496192"/>
        <c:axId val="261506176"/>
      </c:barChart>
      <c:catAx>
        <c:axId val="26149619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61506176"/>
        <c:crosses val="autoZero"/>
        <c:auto val="1"/>
        <c:lblAlgn val="ctr"/>
        <c:lblOffset val="100"/>
        <c:noMultiLvlLbl val="0"/>
      </c:catAx>
      <c:valAx>
        <c:axId val="26150617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61496192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[GulbisICE599SurveyDataK-8Technology.xlsx]Sheet23!PivotTable23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1600" dirty="0"/>
              <a:t> </a:t>
            </a:r>
            <a:r>
              <a:rPr lang="en-US" sz="2000" b="1" dirty="0">
                <a:solidFill>
                  <a:srgbClr val="170CA8"/>
                </a:solidFill>
              </a:rPr>
              <a:t>I use technology to collaborate with other educators </a:t>
            </a:r>
            <a:endParaRPr lang="en-US" sz="2000" b="1" dirty="0" smtClean="0">
              <a:solidFill>
                <a:srgbClr val="170CA8"/>
              </a:solidFill>
            </a:endParaRPr>
          </a:p>
          <a:p>
            <a:pPr>
              <a:defRPr sz="1600"/>
            </a:pPr>
            <a:r>
              <a:rPr lang="en-US" sz="2000" b="1" dirty="0" smtClean="0">
                <a:solidFill>
                  <a:srgbClr val="170CA8"/>
                </a:solidFill>
              </a:rPr>
              <a:t>to </a:t>
            </a:r>
            <a:r>
              <a:rPr lang="en-US" sz="2000" b="1" dirty="0">
                <a:solidFill>
                  <a:srgbClr val="170CA8"/>
                </a:solidFill>
              </a:rPr>
              <a:t>support my own professional growth.</a:t>
            </a: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7.4592325264897438E-2"/>
          <c:y val="0.22927927927927927"/>
          <c:w val="0.89556199572275685"/>
          <c:h val="0.7173159182804852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Sheet23!$B$1:$B$2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Sheet23!$A$3:$A$5</c:f>
              <c:strCache>
                <c:ptCount val="2"/>
                <c:pt idx="0">
                  <c:v>No</c:v>
                </c:pt>
                <c:pt idx="1">
                  <c:v>Yes</c:v>
                </c:pt>
              </c:strCache>
            </c:strRef>
          </c:cat>
          <c:val>
            <c:numRef>
              <c:f>Sheet23!$B$3:$B$5</c:f>
              <c:numCache>
                <c:formatCode>General</c:formatCode>
                <c:ptCount val="2"/>
                <c:pt idx="0">
                  <c:v>9</c:v>
                </c:pt>
                <c:pt idx="1">
                  <c:v>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2512896"/>
        <c:axId val="102522880"/>
      </c:barChart>
      <c:catAx>
        <c:axId val="10251289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102522880"/>
        <c:crosses val="autoZero"/>
        <c:auto val="1"/>
        <c:lblAlgn val="ctr"/>
        <c:lblOffset val="100"/>
        <c:noMultiLvlLbl val="0"/>
      </c:catAx>
      <c:valAx>
        <c:axId val="10252288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02512896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[GulbisICE599SurveyDataK-8Technology.xlsx]Sheet24!PivotTable24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dirty="0">
                <a:solidFill>
                  <a:srgbClr val="170CA8"/>
                </a:solidFill>
              </a:rPr>
              <a:t>I have dealt with issues related to </a:t>
            </a:r>
            <a:endParaRPr lang="en-US" sz="2000" dirty="0" smtClean="0">
              <a:solidFill>
                <a:srgbClr val="170CA8"/>
              </a:solidFill>
            </a:endParaRPr>
          </a:p>
          <a:p>
            <a:pPr>
              <a:defRPr sz="1600"/>
            </a:pPr>
            <a:r>
              <a:rPr lang="en-US" sz="2000" dirty="0" smtClean="0">
                <a:solidFill>
                  <a:srgbClr val="170CA8"/>
                </a:solidFill>
              </a:rPr>
              <a:t>cyberbullying </a:t>
            </a:r>
            <a:r>
              <a:rPr lang="en-US" sz="2000" dirty="0">
                <a:solidFill>
                  <a:srgbClr val="170CA8"/>
                </a:solidFill>
              </a:rPr>
              <a:t>in my classroom</a:t>
            </a:r>
            <a:r>
              <a:rPr lang="en-US" sz="1600" dirty="0"/>
              <a:t>.</a:t>
            </a: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7.4592325264897438E-2"/>
          <c:y val="0.19009009009009009"/>
          <c:w val="0.89985211917954699"/>
          <c:h val="0.7565051074696743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Sheet24!$B$1:$B$2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Sheet24!$A$3:$A$5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Sheet24!$B$3:$B$5</c:f>
              <c:numCache>
                <c:formatCode>General</c:formatCode>
                <c:ptCount val="2"/>
                <c:pt idx="0">
                  <c:v>30</c:v>
                </c:pt>
                <c:pt idx="1">
                  <c:v>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2112384"/>
        <c:axId val="262113920"/>
      </c:barChart>
      <c:catAx>
        <c:axId val="26211238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62113920"/>
        <c:crosses val="autoZero"/>
        <c:auto val="1"/>
        <c:lblAlgn val="ctr"/>
        <c:lblOffset val="100"/>
        <c:noMultiLvlLbl val="0"/>
      </c:catAx>
      <c:valAx>
        <c:axId val="26211392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62112384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[GulbisICE599SurveyDataK-8Technology.xlsx]Sheet26!PivotTable27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dirty="0">
                <a:solidFill>
                  <a:srgbClr val="170CA8"/>
                </a:solidFill>
              </a:rPr>
              <a:t>I</a:t>
            </a:r>
            <a:r>
              <a:rPr lang="en-US" sz="1600" dirty="0"/>
              <a:t> </a:t>
            </a:r>
            <a:r>
              <a:rPr lang="en-US" sz="2000" dirty="0">
                <a:solidFill>
                  <a:srgbClr val="170CA8"/>
                </a:solidFill>
              </a:rPr>
              <a:t>have taken college courses related to </a:t>
            </a:r>
            <a:endParaRPr lang="en-US" sz="2000" dirty="0" smtClean="0">
              <a:solidFill>
                <a:srgbClr val="170CA8"/>
              </a:solidFill>
            </a:endParaRPr>
          </a:p>
          <a:p>
            <a:pPr>
              <a:defRPr sz="1600"/>
            </a:pPr>
            <a:r>
              <a:rPr lang="en-US" sz="2000" dirty="0" smtClean="0">
                <a:solidFill>
                  <a:srgbClr val="170CA8"/>
                </a:solidFill>
              </a:rPr>
              <a:t>the </a:t>
            </a:r>
            <a:r>
              <a:rPr lang="en-US" sz="2000" dirty="0">
                <a:solidFill>
                  <a:srgbClr val="170CA8"/>
                </a:solidFill>
              </a:rPr>
              <a:t>integration of technology</a:t>
            </a: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Sheet26!$B$1:$B$2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Sheet26!$A$3:$A$5</c:f>
              <c:strCache>
                <c:ptCount val="2"/>
                <c:pt idx="0">
                  <c:v>No</c:v>
                </c:pt>
                <c:pt idx="1">
                  <c:v>Yes</c:v>
                </c:pt>
              </c:strCache>
            </c:strRef>
          </c:cat>
          <c:val>
            <c:numRef>
              <c:f>Sheet26!$B$3:$B$5</c:f>
              <c:numCache>
                <c:formatCode>General</c:formatCode>
                <c:ptCount val="2"/>
                <c:pt idx="0">
                  <c:v>42</c:v>
                </c:pt>
                <c:pt idx="1">
                  <c:v>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6272000"/>
        <c:axId val="246273536"/>
      </c:barChart>
      <c:catAx>
        <c:axId val="24627200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46273536"/>
        <c:crosses val="autoZero"/>
        <c:auto val="1"/>
        <c:lblAlgn val="ctr"/>
        <c:lblOffset val="100"/>
        <c:noMultiLvlLbl val="0"/>
      </c:catAx>
      <c:valAx>
        <c:axId val="24627353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46272000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[GulbisICE599SurveyDataK-8Technology.xlsx]Sheet3!PivotTable3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dirty="0">
                <a:solidFill>
                  <a:srgbClr val="170CA8"/>
                </a:solidFill>
              </a:rPr>
              <a:t>I consider myself up-to-date on current </a:t>
            </a:r>
            <a:endParaRPr lang="en-US" sz="2000" dirty="0" smtClean="0">
              <a:solidFill>
                <a:srgbClr val="170CA8"/>
              </a:solidFill>
            </a:endParaRPr>
          </a:p>
          <a:p>
            <a:pPr>
              <a:defRPr sz="1600"/>
            </a:pPr>
            <a:r>
              <a:rPr lang="en-US" sz="2000" dirty="0" smtClean="0">
                <a:solidFill>
                  <a:srgbClr val="170CA8"/>
                </a:solidFill>
              </a:rPr>
              <a:t>technology </a:t>
            </a:r>
            <a:r>
              <a:rPr lang="en-US" sz="2000" dirty="0">
                <a:solidFill>
                  <a:srgbClr val="170CA8"/>
                </a:solidFill>
              </a:rPr>
              <a:t>devices and software.</a:t>
            </a: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0.1691447944006999"/>
          <c:y val="0.22927927927927927"/>
          <c:w val="0.80529965004374449"/>
          <c:h val="0.7173159182804852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Sheet3!$B$1:$B$2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Sheet3!$A$3:$A$6</c:f>
              <c:strCache>
                <c:ptCount val="3"/>
                <c:pt idx="0">
                  <c:v>Not up to date</c:v>
                </c:pt>
                <c:pt idx="1">
                  <c:v>Very up to date</c:v>
                </c:pt>
                <c:pt idx="2">
                  <c:v>Somewhat up to date</c:v>
                </c:pt>
              </c:strCache>
            </c:strRef>
          </c:cat>
          <c:val>
            <c:numRef>
              <c:f>Sheet3!$B$3:$B$6</c:f>
              <c:numCache>
                <c:formatCode>General</c:formatCode>
                <c:ptCount val="3"/>
                <c:pt idx="0">
                  <c:v>3</c:v>
                </c:pt>
                <c:pt idx="1">
                  <c:v>36</c:v>
                </c:pt>
                <c:pt idx="2">
                  <c:v>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6774400"/>
        <c:axId val="246776192"/>
      </c:barChart>
      <c:catAx>
        <c:axId val="24677440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46776192"/>
        <c:crosses val="autoZero"/>
        <c:auto val="1"/>
        <c:lblAlgn val="ctr"/>
        <c:lblOffset val="100"/>
        <c:noMultiLvlLbl val="0"/>
      </c:catAx>
      <c:valAx>
        <c:axId val="24677619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46774400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[GulbisICE599SurveyDataK-8Technology.xlsx]Sheet1!PivotTable1</c:name>
    <c:fmtId val="-1"/>
  </c:pivotSource>
  <c:chart>
    <c:title>
      <c:tx>
        <c:rich>
          <a:bodyPr/>
          <a:lstStyle/>
          <a:p>
            <a:pPr>
              <a:defRPr sz="1600"/>
            </a:pPr>
            <a:r>
              <a:rPr lang="en-US" sz="2000" dirty="0">
                <a:solidFill>
                  <a:srgbClr val="170CA8"/>
                </a:solidFill>
              </a:rPr>
              <a:t>I design lesson plans focused on my core </a:t>
            </a:r>
            <a:endParaRPr lang="en-US" sz="2000" dirty="0" smtClean="0">
              <a:solidFill>
                <a:srgbClr val="170CA8"/>
              </a:solidFill>
            </a:endParaRPr>
          </a:p>
          <a:p>
            <a:pPr>
              <a:defRPr sz="1600"/>
            </a:pPr>
            <a:r>
              <a:rPr lang="en-US" sz="2000" dirty="0" smtClean="0">
                <a:solidFill>
                  <a:srgbClr val="170CA8"/>
                </a:solidFill>
              </a:rPr>
              <a:t>content </a:t>
            </a:r>
            <a:r>
              <a:rPr lang="en-US" sz="2000" dirty="0">
                <a:solidFill>
                  <a:srgbClr val="170CA8"/>
                </a:solidFill>
              </a:rPr>
              <a:t>that include the use of technology</a:t>
            </a:r>
            <a:r>
              <a:rPr lang="en-US" sz="2000" dirty="0">
                <a:solidFill>
                  <a:schemeClr val="tx1"/>
                </a:solidFill>
              </a:rPr>
              <a:t>. </a:t>
            </a:r>
          </a:p>
        </c:rich>
      </c:tx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>
        <c:manualLayout>
          <c:layoutTarget val="inner"/>
          <c:xMode val="edge"/>
          <c:yMode val="edge"/>
          <c:x val="0.16053368328958881"/>
          <c:y val="0.2100877192982456"/>
          <c:w val="0.81391076115485561"/>
          <c:h val="0.7379128677994197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Sheet1!$B$1:$B$2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c:spPr>
          <c:invertIfNegative val="0"/>
          <c:cat>
            <c:strRef>
              <c:f>Sheet1!$A$3:$A$8</c:f>
              <c:strCache>
                <c:ptCount val="5"/>
                <c:pt idx="0">
                  <c:v>Once per month</c:v>
                </c:pt>
                <c:pt idx="1">
                  <c:v>2-4 times per month</c:v>
                </c:pt>
                <c:pt idx="2">
                  <c:v>Less Often</c:v>
                </c:pt>
                <c:pt idx="3">
                  <c:v>Once per week</c:v>
                </c:pt>
                <c:pt idx="4">
                  <c:v>2-5 times per week</c:v>
                </c:pt>
              </c:strCache>
            </c:strRef>
          </c:cat>
          <c:val>
            <c:numRef>
              <c:f>Sheet1!$B$3:$B$8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13</c:v>
                </c:pt>
                <c:pt idx="4">
                  <c:v>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6806016"/>
        <c:axId val="246807552"/>
      </c:barChart>
      <c:catAx>
        <c:axId val="24680601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170CA8"/>
                </a:solidFill>
              </a:defRPr>
            </a:pPr>
            <a:endParaRPr lang="en-US"/>
          </a:p>
        </c:txPr>
        <c:crossAx val="246807552"/>
        <c:crosses val="autoZero"/>
        <c:auto val="1"/>
        <c:lblAlgn val="ctr"/>
        <c:lblOffset val="100"/>
        <c:noMultiLvlLbl val="0"/>
      </c:catAx>
      <c:valAx>
        <c:axId val="24680755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46806016"/>
        <c:crosses val="autoZero"/>
        <c:crossBetween val="between"/>
      </c:valAx>
    </c:plotArea>
    <c:plotVisOnly val="1"/>
    <c:dispBlanksAs val="gap"/>
    <c:showDLblsOverMax val="0"/>
  </c:chart>
  <c:spPr>
    <a:ln w="19050">
      <a:solidFill>
        <a:srgbClr val="170CA8"/>
      </a:solidFill>
    </a:ln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0.0463</cdr:x>
      <cdr:y>0.05405</cdr:y>
    </cdr:from>
    <cdr:to>
      <cdr:x>0.97222</cdr:x>
      <cdr:y>0.2027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81000" y="304800"/>
          <a:ext cx="7620000" cy="838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/>
          <a:r>
            <a:rPr lang="en-US" sz="2000" b="1" dirty="0" smtClean="0">
              <a:solidFill>
                <a:srgbClr val="170CA8"/>
              </a:solidFill>
            </a:rPr>
            <a:t>I have created and maintain a website to provide</a:t>
          </a:r>
          <a:r>
            <a:rPr lang="en-US" sz="2000" b="1" baseline="0" dirty="0" smtClean="0">
              <a:solidFill>
                <a:srgbClr val="170CA8"/>
              </a:solidFill>
            </a:rPr>
            <a:t> </a:t>
          </a:r>
          <a:r>
            <a:rPr lang="en-US" sz="2000" b="1" dirty="0" smtClean="0">
              <a:solidFill>
                <a:srgbClr val="170CA8"/>
              </a:solidFill>
            </a:rPr>
            <a:t>STUDENTS a content-rich resource to use from home or school. </a:t>
          </a:r>
        </a:p>
        <a:p xmlns:a="http://schemas.openxmlformats.org/drawingml/2006/main">
          <a:endParaRPr lang="en-US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0.02778</cdr:x>
      <cdr:y>0.0625</cdr:y>
    </cdr:from>
    <cdr:to>
      <cdr:x>0.97222</cdr:x>
      <cdr:y>0.15625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8600" y="304800"/>
          <a:ext cx="77724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0.03704</cdr:x>
      <cdr:y>0.03125</cdr:y>
    </cdr:from>
    <cdr:to>
      <cdr:x>0.98148</cdr:x>
      <cdr:y>0.26563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04800" y="152400"/>
          <a:ext cx="7772400" cy="1143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/>
          <a:r>
            <a:rPr lang="en-US" sz="1400" b="1" dirty="0" smtClean="0">
              <a:solidFill>
                <a:srgbClr val="170CA8"/>
              </a:solidFill>
            </a:rPr>
            <a:t>Application software for preparing projects or </a:t>
          </a:r>
        </a:p>
        <a:p xmlns:a="http://schemas.openxmlformats.org/drawingml/2006/main">
          <a:pPr algn="ctr" rtl="0"/>
          <a:r>
            <a:rPr lang="en-US" sz="1400" b="1" dirty="0" smtClean="0">
              <a:solidFill>
                <a:srgbClr val="170CA8"/>
              </a:solidFill>
            </a:rPr>
            <a:t>assignments to hand in or present (i.e. Word, </a:t>
          </a:r>
        </a:p>
        <a:p xmlns:a="http://schemas.openxmlformats.org/drawingml/2006/main">
          <a:pPr algn="ctr" rtl="0"/>
          <a:r>
            <a:rPr lang="en-US" sz="1400" b="1" dirty="0" smtClean="0">
              <a:solidFill>
                <a:srgbClr val="170CA8"/>
              </a:solidFill>
            </a:rPr>
            <a:t>PowerPoint, Web page, Excel, Graphing Software, etc.)</a:t>
          </a:r>
        </a:p>
        <a:p xmlns:a="http://schemas.openxmlformats.org/drawingml/2006/main">
          <a:endParaRPr lang="en-US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0.02778</cdr:x>
      <cdr:y>0.03125</cdr:y>
    </cdr:from>
    <cdr:to>
      <cdr:x>0.97222</cdr:x>
      <cdr:y>0.14063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8600" y="152400"/>
          <a:ext cx="7772400" cy="533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0.00926</cdr:x>
      <cdr:y>0.03125</cdr:y>
    </cdr:from>
    <cdr:to>
      <cdr:x>0.99074</cdr:x>
      <cdr:y>0.14063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6200" y="152400"/>
          <a:ext cx="8077200" cy="533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0.02778</cdr:x>
      <cdr:y>0.04688</cdr:y>
    </cdr:from>
    <cdr:to>
      <cdr:x>0.98148</cdr:x>
      <cdr:y>0.21875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28600" y="228600"/>
          <a:ext cx="7848600" cy="838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/>
          <a:r>
            <a:rPr lang="en-US" sz="2000" b="1" dirty="0" smtClean="0">
              <a:solidFill>
                <a:srgbClr val="170CA8"/>
              </a:solidFill>
            </a:rPr>
            <a:t>Software/Internet is used for problem solving and decision</a:t>
          </a:r>
          <a:r>
            <a:rPr lang="en-US" sz="2000" b="1" baseline="0" dirty="0" smtClean="0">
              <a:solidFill>
                <a:srgbClr val="170CA8"/>
              </a:solidFill>
            </a:rPr>
            <a:t> </a:t>
          </a:r>
          <a:r>
            <a:rPr lang="en-US" sz="2000" b="1" dirty="0" smtClean="0">
              <a:solidFill>
                <a:srgbClr val="170CA8"/>
              </a:solidFill>
            </a:rPr>
            <a:t>making (i.e.,</a:t>
          </a:r>
          <a:r>
            <a:rPr lang="en-US" sz="2000" b="1" baseline="0" dirty="0" smtClean="0">
              <a:solidFill>
                <a:srgbClr val="170CA8"/>
              </a:solidFill>
            </a:rPr>
            <a:t> </a:t>
          </a:r>
          <a:r>
            <a:rPr lang="en-US" sz="2000" b="1" dirty="0" smtClean="0">
              <a:solidFill>
                <a:srgbClr val="170CA8"/>
              </a:solidFill>
            </a:rPr>
            <a:t>data analysis, concept mapping, etc.)</a:t>
          </a:r>
        </a:p>
        <a:p xmlns:a="http://schemas.openxmlformats.org/drawingml/2006/main">
          <a:endParaRPr lang="en-US" sz="20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0.02778</cdr:x>
      <cdr:y>0.03125</cdr:y>
    </cdr:from>
    <cdr:to>
      <cdr:x>0.96296</cdr:x>
      <cdr:y>0.25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8600" y="152400"/>
          <a:ext cx="7696200" cy="1066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 rtl="0">
            <a:defRPr sz="1300" b="1" i="0" u="none" strike="noStrike" kern="1200" baseline="0">
              <a:solidFill>
                <a:srgbClr val="292934"/>
              </a:solidFill>
              <a:latin typeface="+mn-lt"/>
              <a:ea typeface="+mn-ea"/>
              <a:cs typeface="+mn-cs"/>
            </a:defRPr>
          </a:pPr>
          <a:r>
            <a:rPr lang="en-US" sz="2000" dirty="0" smtClean="0">
              <a:solidFill>
                <a:srgbClr val="170CA8"/>
              </a:solidFill>
            </a:rPr>
            <a:t>Use email, message boards, web meetings, or other forms of digital communication/collaboration with other students, experts, professionals, or others to learn and make decisions.)</a:t>
          </a:r>
          <a:endParaRPr 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566EAA-52B5-4AAF-89BB-9798CDA4A7D8}" type="datetimeFigureOut">
              <a:rPr lang="en-US" smtClean="0"/>
              <a:t>6/8/2012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1F165-EE37-44D1-8CDA-09DDDEDEF9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67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835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711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1918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3309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3050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9890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3091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8904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3143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550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232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433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9124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723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379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2319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8171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7946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6487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309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049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165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376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4977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546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1559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1F165-EE37-44D1-8CDA-09DDDEDEF94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57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9459531-22C9-4F85-B728-FD23C2784684}" type="datetimeFigureOut">
              <a:rPr lang="en-US" smtClean="0"/>
              <a:t>6/8/2012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922A5C6-84CB-44E9-B76C-1F5A1175B8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459531-22C9-4F85-B728-FD23C2784684}" type="datetimeFigureOut">
              <a:rPr lang="en-US" smtClean="0"/>
              <a:t>6/8/2012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22A5C6-84CB-44E9-B76C-1F5A1175B8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459531-22C9-4F85-B728-FD23C2784684}" type="datetimeFigureOut">
              <a:rPr lang="en-US" smtClean="0"/>
              <a:t>6/8/2012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22A5C6-84CB-44E9-B76C-1F5A1175B8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459531-22C9-4F85-B728-FD23C2784684}" type="datetimeFigureOut">
              <a:rPr lang="en-US" smtClean="0"/>
              <a:t>6/8/2012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22A5C6-84CB-44E9-B76C-1F5A1175B86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459531-22C9-4F85-B728-FD23C2784684}" type="datetimeFigureOut">
              <a:rPr lang="en-US" smtClean="0"/>
              <a:t>6/8/2012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22A5C6-84CB-44E9-B76C-1F5A1175B86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459531-22C9-4F85-B728-FD23C2784684}" type="datetimeFigureOut">
              <a:rPr lang="en-US" smtClean="0"/>
              <a:t>6/8/2012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22A5C6-84CB-44E9-B76C-1F5A1175B86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459531-22C9-4F85-B728-FD23C2784684}" type="datetimeFigureOut">
              <a:rPr lang="en-US" smtClean="0"/>
              <a:t>6/8/2012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22A5C6-84CB-44E9-B76C-1F5A1175B86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459531-22C9-4F85-B728-FD23C2784684}" type="datetimeFigureOut">
              <a:rPr lang="en-US" smtClean="0"/>
              <a:t>6/8/2012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22A5C6-84CB-44E9-B76C-1F5A1175B86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459531-22C9-4F85-B728-FD23C2784684}" type="datetimeFigureOut">
              <a:rPr lang="en-US" smtClean="0"/>
              <a:t>6/8/2012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22A5C6-84CB-44E9-B76C-1F5A1175B8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9459531-22C9-4F85-B728-FD23C2784684}" type="datetimeFigureOut">
              <a:rPr lang="en-US" smtClean="0"/>
              <a:t>6/8/2012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22A5C6-84CB-44E9-B76C-1F5A1175B86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9459531-22C9-4F85-B728-FD23C2784684}" type="datetimeFigureOut">
              <a:rPr lang="en-US" smtClean="0"/>
              <a:t>6/8/2012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922A5C6-84CB-44E9-B76C-1F5A1175B86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9459531-22C9-4F85-B728-FD23C2784684}" type="datetimeFigureOut">
              <a:rPr lang="en-US" smtClean="0"/>
              <a:t>6/8/2012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922A5C6-84CB-44E9-B76C-1F5A1175B86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170CA8"/>
                </a:solidFill>
              </a:rPr>
              <a:t>Technology Survey</a:t>
            </a:r>
            <a:br>
              <a:rPr lang="en-US" b="1" dirty="0" smtClean="0">
                <a:solidFill>
                  <a:srgbClr val="170CA8"/>
                </a:solidFill>
              </a:rPr>
            </a:br>
            <a:r>
              <a:rPr lang="en-US" b="1" dirty="0" smtClean="0">
                <a:solidFill>
                  <a:srgbClr val="170CA8"/>
                </a:solidFill>
              </a:rPr>
              <a:t>Results for K - 8</a:t>
            </a:r>
            <a:endParaRPr lang="en-US" b="1" dirty="0">
              <a:solidFill>
                <a:srgbClr val="170CA8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170CA8"/>
                </a:solidFill>
              </a:rPr>
              <a:t>Southern Lehigh School District</a:t>
            </a:r>
          </a:p>
          <a:p>
            <a:r>
              <a:rPr lang="en-US" dirty="0" smtClean="0">
                <a:solidFill>
                  <a:srgbClr val="170CA8"/>
                </a:solidFill>
              </a:rPr>
              <a:t>March 30, 2011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648200"/>
            <a:ext cx="1828800" cy="19050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19050">
            <a:solidFill>
              <a:srgbClr val="170CA8"/>
            </a:solidFill>
          </a:ln>
        </p:spPr>
      </p:pic>
    </p:spTree>
    <p:extLst>
      <p:ext uri="{BB962C8B-B14F-4D97-AF65-F5344CB8AC3E}">
        <p14:creationId xmlns:p14="http://schemas.microsoft.com/office/powerpoint/2010/main" val="371382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426877"/>
              </p:ext>
            </p:extLst>
          </p:nvPr>
        </p:nvGraphicFramePr>
        <p:xfrm>
          <a:off x="457200" y="762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5760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0637504"/>
              </p:ext>
            </p:extLst>
          </p:nvPr>
        </p:nvGraphicFramePr>
        <p:xfrm>
          <a:off x="457200" y="762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3464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2667806"/>
              </p:ext>
            </p:extLst>
          </p:nvPr>
        </p:nvGraphicFramePr>
        <p:xfrm>
          <a:off x="457200" y="762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5165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1199098"/>
              </p:ext>
            </p:extLst>
          </p:nvPr>
        </p:nvGraphicFramePr>
        <p:xfrm>
          <a:off x="457200" y="762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5659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2183556"/>
              </p:ext>
            </p:extLst>
          </p:nvPr>
        </p:nvGraphicFramePr>
        <p:xfrm>
          <a:off x="457200" y="762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0479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3176720"/>
              </p:ext>
            </p:extLst>
          </p:nvPr>
        </p:nvGraphicFramePr>
        <p:xfrm>
          <a:off x="457200" y="762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144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7469113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19050">
            <a:solidFill>
              <a:srgbClr val="170CA8"/>
            </a:solidFill>
          </a:ln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rgbClr val="170CA8"/>
                </a:solidFill>
              </a:rPr>
              <a:t>My students participated in lessons where they use the following technology during the first half of this school year: </a:t>
            </a:r>
          </a:p>
        </p:txBody>
      </p:sp>
    </p:spTree>
    <p:extLst>
      <p:ext uri="{BB962C8B-B14F-4D97-AF65-F5344CB8AC3E}">
        <p14:creationId xmlns:p14="http://schemas.microsoft.com/office/powerpoint/2010/main" val="80257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1225078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19050">
            <a:solidFill>
              <a:srgbClr val="170CA8"/>
            </a:solidFill>
          </a:ln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rgbClr val="170CA8"/>
                </a:solidFill>
              </a:rPr>
              <a:t>My students participated in lessons where they use the following technology during the first half of this school year: </a:t>
            </a:r>
          </a:p>
        </p:txBody>
      </p:sp>
    </p:spTree>
    <p:extLst>
      <p:ext uri="{BB962C8B-B14F-4D97-AF65-F5344CB8AC3E}">
        <p14:creationId xmlns:p14="http://schemas.microsoft.com/office/powerpoint/2010/main" val="128648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2701881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19050">
            <a:solidFill>
              <a:srgbClr val="170CA8"/>
            </a:solidFill>
          </a:ln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rgbClr val="170CA8"/>
                </a:solidFill>
              </a:rPr>
              <a:t>My students participated in lessons where they use the following technology during the first half of this school year: </a:t>
            </a:r>
          </a:p>
        </p:txBody>
      </p:sp>
    </p:spTree>
    <p:extLst>
      <p:ext uri="{BB962C8B-B14F-4D97-AF65-F5344CB8AC3E}">
        <p14:creationId xmlns:p14="http://schemas.microsoft.com/office/powerpoint/2010/main" val="317032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2534998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19050">
            <a:solidFill>
              <a:srgbClr val="170CA8"/>
            </a:solidFill>
          </a:ln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rgbClr val="170CA8"/>
                </a:solidFill>
              </a:rPr>
              <a:t>My students participated in lessons where they use the following technology during the first half of this school year: </a:t>
            </a:r>
          </a:p>
        </p:txBody>
      </p:sp>
    </p:spTree>
    <p:extLst>
      <p:ext uri="{BB962C8B-B14F-4D97-AF65-F5344CB8AC3E}">
        <p14:creationId xmlns:p14="http://schemas.microsoft.com/office/powerpoint/2010/main" val="374108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9078337"/>
              </p:ext>
            </p:extLst>
          </p:nvPr>
        </p:nvGraphicFramePr>
        <p:xfrm>
          <a:off x="457200" y="762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5234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0216453"/>
              </p:ext>
            </p:extLst>
          </p:nvPr>
        </p:nvGraphicFramePr>
        <p:xfrm>
          <a:off x="457200" y="15240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 w="19050">
            <a:solidFill>
              <a:srgbClr val="170CA8"/>
            </a:solidFill>
          </a:ln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rgbClr val="170CA8"/>
                </a:solidFill>
              </a:rPr>
              <a:t>My students participated in lessons where they use the following technology during the first half of this school year: </a:t>
            </a:r>
          </a:p>
        </p:txBody>
      </p:sp>
    </p:spTree>
    <p:extLst>
      <p:ext uri="{BB962C8B-B14F-4D97-AF65-F5344CB8AC3E}">
        <p14:creationId xmlns:p14="http://schemas.microsoft.com/office/powerpoint/2010/main" val="65788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049617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 w="19050">
            <a:solidFill>
              <a:srgbClr val="170CA8"/>
            </a:solidFill>
          </a:ln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rgbClr val="170CA8"/>
                </a:solidFill>
              </a:rPr>
              <a:t>My students participated in lessons where they use the following technology during the first half of this school year: </a:t>
            </a:r>
          </a:p>
        </p:txBody>
      </p:sp>
    </p:spTree>
    <p:extLst>
      <p:ext uri="{BB962C8B-B14F-4D97-AF65-F5344CB8AC3E}">
        <p14:creationId xmlns:p14="http://schemas.microsoft.com/office/powerpoint/2010/main" val="362141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4587730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 w="19050">
            <a:solidFill>
              <a:srgbClr val="170CA8"/>
            </a:solidFill>
          </a:ln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rgbClr val="170CA8"/>
                </a:solidFill>
              </a:rPr>
              <a:t>My students participated in lessons where they use the following technology during the first half of this school year: </a:t>
            </a:r>
          </a:p>
        </p:txBody>
      </p:sp>
    </p:spTree>
    <p:extLst>
      <p:ext uri="{BB962C8B-B14F-4D97-AF65-F5344CB8AC3E}">
        <p14:creationId xmlns:p14="http://schemas.microsoft.com/office/powerpoint/2010/main" val="222838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0203574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 w="19050">
            <a:solidFill>
              <a:srgbClr val="170CA8"/>
            </a:solidFill>
          </a:ln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rgbClr val="170CA8"/>
                </a:solidFill>
              </a:rPr>
              <a:t>My students participated in lessons where they use the following technology during the first half of this school year: </a:t>
            </a:r>
          </a:p>
        </p:txBody>
      </p:sp>
    </p:spTree>
    <p:extLst>
      <p:ext uri="{BB962C8B-B14F-4D97-AF65-F5344CB8AC3E}">
        <p14:creationId xmlns:p14="http://schemas.microsoft.com/office/powerpoint/2010/main" val="250743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3997163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19050">
            <a:solidFill>
              <a:srgbClr val="170CA8"/>
            </a:solidFill>
          </a:ln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rgbClr val="170CA8"/>
                </a:solidFill>
              </a:rPr>
              <a:t>My students participated in lessons where they use the following technology during the first half of this school year: </a:t>
            </a:r>
          </a:p>
        </p:txBody>
      </p:sp>
    </p:spTree>
    <p:extLst>
      <p:ext uri="{BB962C8B-B14F-4D97-AF65-F5344CB8AC3E}">
        <p14:creationId xmlns:p14="http://schemas.microsoft.com/office/powerpoint/2010/main" val="416022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0861073"/>
              </p:ext>
            </p:extLst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 w="19050">
            <a:solidFill>
              <a:srgbClr val="170CA8"/>
            </a:solidFill>
          </a:ln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rgbClr val="170CA8"/>
                </a:solidFill>
              </a:rPr>
              <a:t>My students participated in lessons where they use the following technology during the first half of this school year: </a:t>
            </a:r>
          </a:p>
        </p:txBody>
      </p:sp>
    </p:spTree>
    <p:extLst>
      <p:ext uri="{BB962C8B-B14F-4D97-AF65-F5344CB8AC3E}">
        <p14:creationId xmlns:p14="http://schemas.microsoft.com/office/powerpoint/2010/main" val="402779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7445005"/>
              </p:ext>
            </p:extLst>
          </p:nvPr>
        </p:nvGraphicFramePr>
        <p:xfrm>
          <a:off x="457200" y="16764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b="1" dirty="0">
                <a:solidFill>
                  <a:srgbClr val="170CA8"/>
                </a:solidFill>
              </a:rPr>
              <a:t>My students participated in lessons where they use the following technology during the first half of this school year: </a:t>
            </a:r>
          </a:p>
        </p:txBody>
      </p:sp>
    </p:spTree>
    <p:extLst>
      <p:ext uri="{BB962C8B-B14F-4D97-AF65-F5344CB8AC3E}">
        <p14:creationId xmlns:p14="http://schemas.microsoft.com/office/powerpoint/2010/main" val="218788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0501567"/>
              </p:ext>
            </p:extLst>
          </p:nvPr>
        </p:nvGraphicFramePr>
        <p:xfrm>
          <a:off x="457200" y="762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94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5904357"/>
              </p:ext>
            </p:extLst>
          </p:nvPr>
        </p:nvGraphicFramePr>
        <p:xfrm>
          <a:off x="457200" y="762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954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3901319"/>
              </p:ext>
            </p:extLst>
          </p:nvPr>
        </p:nvGraphicFramePr>
        <p:xfrm>
          <a:off x="457200" y="762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7126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0799326"/>
              </p:ext>
            </p:extLst>
          </p:nvPr>
        </p:nvGraphicFramePr>
        <p:xfrm>
          <a:off x="457200" y="762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113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1235326"/>
              </p:ext>
            </p:extLst>
          </p:nvPr>
        </p:nvGraphicFramePr>
        <p:xfrm>
          <a:off x="457200" y="762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0680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3040589"/>
              </p:ext>
            </p:extLst>
          </p:nvPr>
        </p:nvGraphicFramePr>
        <p:xfrm>
          <a:off x="457200" y="762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0117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4538658"/>
              </p:ext>
            </p:extLst>
          </p:nvPr>
        </p:nvGraphicFramePr>
        <p:xfrm>
          <a:off x="457200" y="762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9947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2597960"/>
              </p:ext>
            </p:extLst>
          </p:nvPr>
        </p:nvGraphicFramePr>
        <p:xfrm>
          <a:off x="457200" y="762000"/>
          <a:ext cx="8229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3511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Mylar</Template>
  <TotalTime>692</TotalTime>
  <Words>637</Words>
  <Application>Microsoft Office PowerPoint</Application>
  <PresentationFormat>On-screen Show (4:3)</PresentationFormat>
  <Paragraphs>79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Wingdings 3</vt:lpstr>
      <vt:lpstr>Lucida Sans Unicode</vt:lpstr>
      <vt:lpstr>Calibri</vt:lpstr>
      <vt:lpstr>Wingdings 2</vt:lpstr>
      <vt:lpstr>Verdana</vt:lpstr>
      <vt:lpstr>Concourse</vt:lpstr>
      <vt:lpstr>Technology Survey Results for K - 8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My students participated in lessons where they use the following technology during the first half of this school year: </vt:lpstr>
      <vt:lpstr>My students participated in lessons where they use the following technology during the first half of this school year: </vt:lpstr>
      <vt:lpstr>My students participated in lessons where they use the following technology during the first half of this school year: </vt:lpstr>
      <vt:lpstr>My students participated in lessons where they use the following technology during the first half of this school year: </vt:lpstr>
      <vt:lpstr>My students participated in lessons where they use the following technology during the first half of this school year: </vt:lpstr>
      <vt:lpstr>My students participated in lessons where they use the following technology during the first half of this school year: </vt:lpstr>
      <vt:lpstr>My students participated in lessons where they use the following technology during the first half of this school year: </vt:lpstr>
      <vt:lpstr>My students participated in lessons where they use the following technology during the first half of this school year: </vt:lpstr>
      <vt:lpstr>My students participated in lessons where they use the following technology during the first half of this school year: </vt:lpstr>
      <vt:lpstr>My students participated in lessons where they use the following technology during the first half of this school year: </vt:lpstr>
      <vt:lpstr>My students participated in lessons where they use the following technology during the first half of this school year: 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SLSD Technology Survey</dc:title>
  <dc:creator>Inta</dc:creator>
  <cp:lastModifiedBy>Inta</cp:lastModifiedBy>
  <cp:revision>31</cp:revision>
  <dcterms:created xsi:type="dcterms:W3CDTF">2012-06-05T13:45:02Z</dcterms:created>
  <dcterms:modified xsi:type="dcterms:W3CDTF">2012-06-08T04:52:26Z</dcterms:modified>
</cp:coreProperties>
</file>